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</p:sldMasterIdLst>
  <p:notesMasterIdLst>
    <p:notesMasterId r:id="rId20"/>
  </p:notesMasterIdLst>
  <p:sldIdLst>
    <p:sldId id="273" r:id="rId2"/>
    <p:sldId id="257" r:id="rId3"/>
    <p:sldId id="260" r:id="rId4"/>
    <p:sldId id="274" r:id="rId5"/>
    <p:sldId id="275" r:id="rId6"/>
    <p:sldId id="27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E5133-24DC-4AE6-B08B-299CB4D955B2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BAC9D-5516-4CD2-9407-D2AD7CFF2626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124895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186701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423327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397864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103976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9829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123190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248194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243170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7722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1865105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68081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92E04-EED9-483D-915F-FE0B30C6BD2D}" type="datetimeFigureOut">
              <a:rPr lang="fr-CM" smtClean="0"/>
              <a:t>22/06/2025</a:t>
            </a:fld>
            <a:endParaRPr lang="fr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0F8A7-0BBD-4BE1-851D-BE8F5ACDEA9D}" type="slidenum">
              <a:rPr lang="fr-CM" smtClean="0"/>
              <a:t>‹#›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187514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8DB45-5614-7005-7EC0-25C0446A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" y="71262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19E50D-80A7-1235-9E6D-DDBFF255A6AE}"/>
              </a:ext>
            </a:extLst>
          </p:cNvPr>
          <p:cNvSpPr txBox="1">
            <a:spLocks/>
          </p:cNvSpPr>
          <p:nvPr/>
        </p:nvSpPr>
        <p:spPr>
          <a:xfrm>
            <a:off x="468925" y="51588"/>
            <a:ext cx="3470031" cy="8037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REPUBLIC OF CAMEROON </a:t>
            </a:r>
            <a:br>
              <a:rPr 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</a:t>
            </a:r>
            <a:r>
              <a:rPr 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Fatherland</a:t>
            </a:r>
            <a:endParaRPr lang="fr-CM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D0187B-D190-4B83-1C2C-26875B65DAC8}"/>
              </a:ext>
            </a:extLst>
          </p:cNvPr>
          <p:cNvSpPr txBox="1">
            <a:spLocks/>
          </p:cNvSpPr>
          <p:nvPr/>
        </p:nvSpPr>
        <p:spPr>
          <a:xfrm>
            <a:off x="7906042" y="73750"/>
            <a:ext cx="3817033" cy="743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REPUBLIC DU CAMEROUN     </a:t>
            </a:r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Paix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Travail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Patrie</a:t>
            </a:r>
            <a:endParaRPr lang="fr-CM" sz="2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19657587-60BF-6782-2004-0CC87779A0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16" y="817580"/>
            <a:ext cx="1839352" cy="85560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4361B1-4934-7FDC-E54C-10F18D020D11}"/>
              </a:ext>
            </a:extLst>
          </p:cNvPr>
          <p:cNvSpPr/>
          <p:nvPr/>
        </p:nvSpPr>
        <p:spPr>
          <a:xfrm>
            <a:off x="960119" y="1785880"/>
            <a:ext cx="10113533" cy="8037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COMPUTERISED PLATFORM FOR THE DAILY COLLECTION IN A MICROFINANCE</a:t>
            </a:r>
            <a:endParaRPr lang="fr-CM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6AAFA-DA4E-4A43-B822-2F781AB45165}"/>
              </a:ext>
            </a:extLst>
          </p:cNvPr>
          <p:cNvSpPr txBox="1"/>
          <p:nvPr/>
        </p:nvSpPr>
        <p:spPr>
          <a:xfrm>
            <a:off x="866336" y="2830337"/>
            <a:ext cx="10459328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M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Written</a:t>
            </a:r>
            <a:r>
              <a:rPr lang="fr-CM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by:</a:t>
            </a:r>
          </a:p>
          <a:p>
            <a:pPr algn="ctr">
              <a:lnSpc>
                <a:spcPct val="150000"/>
              </a:lnSpc>
            </a:pPr>
            <a:r>
              <a:rPr lang="fr-CM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WIRBA JORDAN WIRBA</a:t>
            </a:r>
          </a:p>
          <a:p>
            <a:pPr algn="ctr">
              <a:lnSpc>
                <a:spcPct val="150000"/>
              </a:lnSpc>
            </a:pPr>
            <a:r>
              <a:rPr lang="fr-CM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fr-CM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III Software engineering </a:t>
            </a:r>
            <a:r>
              <a:rPr lang="fr-CM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fr-CM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2957D8-ACC4-C57E-2887-1FE2FB9A9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08" y="770348"/>
            <a:ext cx="2002300" cy="8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31D683-72A7-4929-37E3-954A8E4DF9B0}"/>
              </a:ext>
            </a:extLst>
          </p:cNvPr>
          <p:cNvGrpSpPr/>
          <p:nvPr/>
        </p:nvGrpSpPr>
        <p:grpSpPr>
          <a:xfrm>
            <a:off x="0" y="1"/>
            <a:ext cx="4204741" cy="661182"/>
            <a:chOff x="4911777" y="2956810"/>
            <a:chExt cx="4204741" cy="9443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D98834-8112-A17A-2C47-5170FCF2975E}"/>
                </a:ext>
              </a:extLst>
            </p:cNvPr>
            <p:cNvSpPr/>
            <p:nvPr/>
          </p:nvSpPr>
          <p:spPr>
            <a:xfrm>
              <a:off x="4911777" y="2956810"/>
              <a:ext cx="1184223" cy="9443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8AC577-60F5-FDBD-F83B-AC7F9E3A4F3C}"/>
                </a:ext>
              </a:extLst>
            </p:cNvPr>
            <p:cNvSpPr txBox="1"/>
            <p:nvPr/>
          </p:nvSpPr>
          <p:spPr>
            <a:xfrm>
              <a:off x="6096000" y="3137368"/>
              <a:ext cx="3020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AD47"/>
                  </a:solidFill>
                </a:rPr>
                <a:t>METHODOLOGY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20B8FF-A7F4-6732-5CB0-3BB8FBC73BC5}"/>
              </a:ext>
            </a:extLst>
          </p:cNvPr>
          <p:cNvGrpSpPr/>
          <p:nvPr/>
        </p:nvGrpSpPr>
        <p:grpSpPr>
          <a:xfrm>
            <a:off x="337626" y="1124939"/>
            <a:ext cx="1008110" cy="944380"/>
            <a:chOff x="263471" y="2932077"/>
            <a:chExt cx="2276475" cy="2142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EE44E3-3E1F-2A95-56A7-1D1C67BB5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71" y="2932077"/>
              <a:ext cx="2276475" cy="2009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ADD4B4-0DFA-E1A6-6953-3DC8437B1319}"/>
                </a:ext>
              </a:extLst>
            </p:cNvPr>
            <p:cNvSpPr/>
            <p:nvPr/>
          </p:nvSpPr>
          <p:spPr>
            <a:xfrm>
              <a:off x="836908" y="4809062"/>
              <a:ext cx="1177872" cy="2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42819A5-33EF-BD46-4A9C-44F3EE9AFAFD}"/>
              </a:ext>
            </a:extLst>
          </p:cNvPr>
          <p:cNvSpPr/>
          <p:nvPr/>
        </p:nvSpPr>
        <p:spPr>
          <a:xfrm>
            <a:off x="3470249" y="6347547"/>
            <a:ext cx="7444401" cy="59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GENERAL USE CASE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75A09-16BB-379D-0926-1DC6187CE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81" y="661183"/>
            <a:ext cx="8663473" cy="568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B545C0-D2A5-0B87-31D5-F9877817D4A4}"/>
              </a:ext>
            </a:extLst>
          </p:cNvPr>
          <p:cNvGrpSpPr/>
          <p:nvPr/>
        </p:nvGrpSpPr>
        <p:grpSpPr>
          <a:xfrm>
            <a:off x="0" y="0"/>
            <a:ext cx="4204741" cy="944380"/>
            <a:chOff x="4911777" y="2956810"/>
            <a:chExt cx="4204741" cy="9443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25168F6-4AB6-CA72-AA26-F80C30DC2589}"/>
                </a:ext>
              </a:extLst>
            </p:cNvPr>
            <p:cNvSpPr/>
            <p:nvPr/>
          </p:nvSpPr>
          <p:spPr>
            <a:xfrm>
              <a:off x="4911777" y="2956810"/>
              <a:ext cx="1184223" cy="9443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04C408-16E9-6F26-AE39-2290657617B2}"/>
                </a:ext>
              </a:extLst>
            </p:cNvPr>
            <p:cNvSpPr txBox="1"/>
            <p:nvPr/>
          </p:nvSpPr>
          <p:spPr>
            <a:xfrm>
              <a:off x="6096000" y="3137368"/>
              <a:ext cx="3020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AD47"/>
                  </a:solidFill>
                </a:rPr>
                <a:t>METHODOLOGY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99D5D3-9378-6845-3A62-FC57327AFEA0}"/>
              </a:ext>
            </a:extLst>
          </p:cNvPr>
          <p:cNvGrpSpPr/>
          <p:nvPr/>
        </p:nvGrpSpPr>
        <p:grpSpPr>
          <a:xfrm>
            <a:off x="263471" y="2932077"/>
            <a:ext cx="2276475" cy="2142564"/>
            <a:chOff x="263471" y="2932077"/>
            <a:chExt cx="2276475" cy="2142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8D42E4-5C36-69C3-AB05-AC4BB97B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71" y="2932077"/>
              <a:ext cx="2276475" cy="2009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15D3BD-8BA4-29C4-4714-88A8BC671E09}"/>
                </a:ext>
              </a:extLst>
            </p:cNvPr>
            <p:cNvSpPr/>
            <p:nvPr/>
          </p:nvSpPr>
          <p:spPr>
            <a:xfrm>
              <a:off x="836908" y="4809062"/>
              <a:ext cx="1177872" cy="2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E5D6E69-B6A7-91E4-F030-BC51F148C60D}"/>
              </a:ext>
            </a:extLst>
          </p:cNvPr>
          <p:cNvSpPr/>
          <p:nvPr/>
        </p:nvSpPr>
        <p:spPr>
          <a:xfrm>
            <a:off x="3626007" y="6322179"/>
            <a:ext cx="7444401" cy="549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AUTHENTICATION ACTIVITY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B5D93A-4445-1211-AB43-010645383E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04741" y="457200"/>
            <a:ext cx="6969765" cy="60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3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8C576E-417A-62E4-231A-BF11D8954CD5}"/>
              </a:ext>
            </a:extLst>
          </p:cNvPr>
          <p:cNvGrpSpPr/>
          <p:nvPr/>
        </p:nvGrpSpPr>
        <p:grpSpPr>
          <a:xfrm>
            <a:off x="0" y="0"/>
            <a:ext cx="4204741" cy="944380"/>
            <a:chOff x="4911777" y="2956810"/>
            <a:chExt cx="4204741" cy="9443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56AFC9-FA6E-E027-6E7C-FC8F1FD63628}"/>
                </a:ext>
              </a:extLst>
            </p:cNvPr>
            <p:cNvSpPr/>
            <p:nvPr/>
          </p:nvSpPr>
          <p:spPr>
            <a:xfrm>
              <a:off x="4911777" y="2956810"/>
              <a:ext cx="1184223" cy="9443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B8F6F5-78E4-5A28-2F1B-297C392C7159}"/>
                </a:ext>
              </a:extLst>
            </p:cNvPr>
            <p:cNvSpPr txBox="1"/>
            <p:nvPr/>
          </p:nvSpPr>
          <p:spPr>
            <a:xfrm>
              <a:off x="6096000" y="3137368"/>
              <a:ext cx="3020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AD47"/>
                  </a:solidFill>
                </a:rPr>
                <a:t>METHODOLOGY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D619D-1413-39BE-D659-869A3A471600}"/>
              </a:ext>
            </a:extLst>
          </p:cNvPr>
          <p:cNvGrpSpPr/>
          <p:nvPr/>
        </p:nvGrpSpPr>
        <p:grpSpPr>
          <a:xfrm>
            <a:off x="377290" y="1308295"/>
            <a:ext cx="1184223" cy="944380"/>
            <a:chOff x="263471" y="2932077"/>
            <a:chExt cx="2276475" cy="2142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E9ECA2-BFF2-85AF-A585-9827992D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71" y="2932077"/>
              <a:ext cx="2276475" cy="2009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DE0F43-F517-ADD2-2397-B78D0A6C98F8}"/>
                </a:ext>
              </a:extLst>
            </p:cNvPr>
            <p:cNvSpPr/>
            <p:nvPr/>
          </p:nvSpPr>
          <p:spPr>
            <a:xfrm>
              <a:off x="836908" y="4809062"/>
              <a:ext cx="1177872" cy="2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E6E32E0-0250-0FE0-C5C5-1A74212CB00C}"/>
              </a:ext>
            </a:extLst>
          </p:cNvPr>
          <p:cNvSpPr/>
          <p:nvPr/>
        </p:nvSpPr>
        <p:spPr>
          <a:xfrm>
            <a:off x="4882173" y="6217455"/>
            <a:ext cx="5795483" cy="59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SYSTEM CLASS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99D45-2416-3639-6F90-B597C4FE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46" y="737264"/>
            <a:ext cx="9446264" cy="54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4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840DC5-C1C8-E92A-4AE8-C7051ECDD0C0}"/>
              </a:ext>
            </a:extLst>
          </p:cNvPr>
          <p:cNvGrpSpPr/>
          <p:nvPr/>
        </p:nvGrpSpPr>
        <p:grpSpPr>
          <a:xfrm>
            <a:off x="0" y="0"/>
            <a:ext cx="4204741" cy="944380"/>
            <a:chOff x="4911777" y="2956810"/>
            <a:chExt cx="4204741" cy="9443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2BD35D-DF7A-BA23-CD36-0DD5FA7FC371}"/>
                </a:ext>
              </a:extLst>
            </p:cNvPr>
            <p:cNvSpPr/>
            <p:nvPr/>
          </p:nvSpPr>
          <p:spPr>
            <a:xfrm>
              <a:off x="4911777" y="2956810"/>
              <a:ext cx="1184223" cy="9443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F160C1-17D9-34BF-8D31-4A8F37112E3C}"/>
                </a:ext>
              </a:extLst>
            </p:cNvPr>
            <p:cNvSpPr txBox="1"/>
            <p:nvPr/>
          </p:nvSpPr>
          <p:spPr>
            <a:xfrm>
              <a:off x="6096000" y="3137368"/>
              <a:ext cx="3020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AD47"/>
                  </a:solidFill>
                </a:rPr>
                <a:t>METHODOLOGY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2C8662-731A-9F8C-A678-E36367D831CD}"/>
              </a:ext>
            </a:extLst>
          </p:cNvPr>
          <p:cNvGrpSpPr/>
          <p:nvPr/>
        </p:nvGrpSpPr>
        <p:grpSpPr>
          <a:xfrm>
            <a:off x="263471" y="2932077"/>
            <a:ext cx="2276475" cy="2142564"/>
            <a:chOff x="263471" y="2932077"/>
            <a:chExt cx="2276475" cy="2142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71C452-7E57-FF7F-B563-041F817F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71" y="2932077"/>
              <a:ext cx="2276475" cy="2009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76573D-D2D3-1F26-BACC-C0F4AFE4D33A}"/>
                </a:ext>
              </a:extLst>
            </p:cNvPr>
            <p:cNvSpPr/>
            <p:nvPr/>
          </p:nvSpPr>
          <p:spPr>
            <a:xfrm>
              <a:off x="836908" y="4809062"/>
              <a:ext cx="1177872" cy="2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2526A23-31EF-DFD3-454C-D020C5F94791}"/>
              </a:ext>
            </a:extLst>
          </p:cNvPr>
          <p:cNvSpPr/>
          <p:nvPr/>
        </p:nvSpPr>
        <p:spPr>
          <a:xfrm>
            <a:off x="3642101" y="6262710"/>
            <a:ext cx="5795483" cy="59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PHYSICAL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68DB37-F74B-E090-38C8-822E4FC1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82" y="944380"/>
            <a:ext cx="8241710" cy="47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9A1E49-EB89-6288-C8CE-5D6F72F4E96A}"/>
              </a:ext>
            </a:extLst>
          </p:cNvPr>
          <p:cNvGrpSpPr/>
          <p:nvPr/>
        </p:nvGrpSpPr>
        <p:grpSpPr>
          <a:xfrm>
            <a:off x="0" y="0"/>
            <a:ext cx="4204741" cy="944380"/>
            <a:chOff x="4911777" y="2956810"/>
            <a:chExt cx="4204741" cy="9443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406919-A581-BB5E-7AA5-C21FB57BA4A8}"/>
                </a:ext>
              </a:extLst>
            </p:cNvPr>
            <p:cNvSpPr/>
            <p:nvPr/>
          </p:nvSpPr>
          <p:spPr>
            <a:xfrm>
              <a:off x="4911777" y="2956810"/>
              <a:ext cx="1184223" cy="9443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D6C258-B191-84F7-EF4C-72FEFF226ECA}"/>
                </a:ext>
              </a:extLst>
            </p:cNvPr>
            <p:cNvSpPr txBox="1"/>
            <p:nvPr/>
          </p:nvSpPr>
          <p:spPr>
            <a:xfrm>
              <a:off x="6096000" y="3137368"/>
              <a:ext cx="3020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AD47"/>
                  </a:solidFill>
                </a:rPr>
                <a:t>METHODOLOGY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A1C974-26D5-43A3-111B-29B9FEF439D7}"/>
              </a:ext>
            </a:extLst>
          </p:cNvPr>
          <p:cNvGrpSpPr/>
          <p:nvPr/>
        </p:nvGrpSpPr>
        <p:grpSpPr>
          <a:xfrm>
            <a:off x="263471" y="2932077"/>
            <a:ext cx="2276475" cy="2142564"/>
            <a:chOff x="263471" y="2932077"/>
            <a:chExt cx="2276475" cy="2142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AF07A4-C6F8-3E9E-053A-6DF885883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71" y="2932077"/>
              <a:ext cx="2276475" cy="2009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00A111-A5D9-CE0E-D34D-C649F793F4A2}"/>
                </a:ext>
              </a:extLst>
            </p:cNvPr>
            <p:cNvSpPr/>
            <p:nvPr/>
          </p:nvSpPr>
          <p:spPr>
            <a:xfrm>
              <a:off x="836908" y="4809062"/>
              <a:ext cx="1177872" cy="2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9FB9212-F834-9A02-63B3-33A6E7EC24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83" y="1250005"/>
            <a:ext cx="7797424" cy="43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7FBB75-0013-96B8-46B7-F0423EE2BD75}"/>
              </a:ext>
            </a:extLst>
          </p:cNvPr>
          <p:cNvSpPr/>
          <p:nvPr/>
        </p:nvSpPr>
        <p:spPr>
          <a:xfrm>
            <a:off x="4204741" y="6277791"/>
            <a:ext cx="5795483" cy="59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LOGICAL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9862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33BC6A-EA85-074C-C4FF-228BE559F29D}"/>
              </a:ext>
            </a:extLst>
          </p:cNvPr>
          <p:cNvGrpSpPr/>
          <p:nvPr/>
        </p:nvGrpSpPr>
        <p:grpSpPr>
          <a:xfrm>
            <a:off x="1220117" y="2135782"/>
            <a:ext cx="3429000" cy="2151199"/>
            <a:chOff x="743985" y="601520"/>
            <a:chExt cx="3429000" cy="21511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9EEC51-CC8A-28DF-AF3A-C9B7DECB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85" y="1419219"/>
              <a:ext cx="3429000" cy="13335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04F8F5-AFC3-AB78-F40B-86473676F992}"/>
                </a:ext>
              </a:extLst>
            </p:cNvPr>
            <p:cNvSpPr txBox="1"/>
            <p:nvPr/>
          </p:nvSpPr>
          <p:spPr>
            <a:xfrm>
              <a:off x="1321217" y="601520"/>
              <a:ext cx="2578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FRONT-END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1BA2F7-3423-2FFD-3682-F4DCFFB6B0DB}"/>
              </a:ext>
            </a:extLst>
          </p:cNvPr>
          <p:cNvGrpSpPr/>
          <p:nvPr/>
        </p:nvGrpSpPr>
        <p:grpSpPr>
          <a:xfrm>
            <a:off x="0" y="0"/>
            <a:ext cx="4204741" cy="944380"/>
            <a:chOff x="4911777" y="2956810"/>
            <a:chExt cx="4204741" cy="9443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7A3D6-A775-23C0-7F5F-0F538BA6E18C}"/>
                </a:ext>
              </a:extLst>
            </p:cNvPr>
            <p:cNvSpPr/>
            <p:nvPr/>
          </p:nvSpPr>
          <p:spPr>
            <a:xfrm>
              <a:off x="4911777" y="2956810"/>
              <a:ext cx="1184223" cy="9443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C97996-D813-62DB-D3C9-67CD2BA1606A}"/>
                </a:ext>
              </a:extLst>
            </p:cNvPr>
            <p:cNvSpPr txBox="1"/>
            <p:nvPr/>
          </p:nvSpPr>
          <p:spPr>
            <a:xfrm>
              <a:off x="6096000" y="3137368"/>
              <a:ext cx="3020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AD47"/>
                  </a:solidFill>
                </a:rPr>
                <a:t>METHODOLOGY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FE69BA-13F4-82C4-A8E1-EDC01ACC8469}"/>
              </a:ext>
            </a:extLst>
          </p:cNvPr>
          <p:cNvGrpSpPr/>
          <p:nvPr/>
        </p:nvGrpSpPr>
        <p:grpSpPr>
          <a:xfrm>
            <a:off x="5795757" y="2297283"/>
            <a:ext cx="5822472" cy="2094729"/>
            <a:chOff x="5754910" y="1226227"/>
            <a:chExt cx="6253368" cy="217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674F3-6870-3AC8-3F0D-D3C1CC30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720" y="1354595"/>
              <a:ext cx="2208558" cy="20421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FDCD38-5D2C-20BD-607E-9716A8EBF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910" y="1689799"/>
              <a:ext cx="2914650" cy="15716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30E718-FC74-7734-1B6A-D6C2A6229E2F}"/>
                </a:ext>
              </a:extLst>
            </p:cNvPr>
            <p:cNvSpPr txBox="1"/>
            <p:nvPr/>
          </p:nvSpPr>
          <p:spPr>
            <a:xfrm>
              <a:off x="8395190" y="1226227"/>
              <a:ext cx="2578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BACKED-END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E7CB7-838F-D00A-67E2-AFF7339382B0}"/>
              </a:ext>
            </a:extLst>
          </p:cNvPr>
          <p:cNvSpPr/>
          <p:nvPr/>
        </p:nvSpPr>
        <p:spPr>
          <a:xfrm>
            <a:off x="2890172" y="1089273"/>
            <a:ext cx="4517263" cy="59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TOOLS USED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749AE3-E862-2D55-F22C-7764FB9ED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" y="5095967"/>
            <a:ext cx="1826581" cy="16933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AC89AE-E75B-555F-BF13-0A7B301CD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92" y="5266348"/>
            <a:ext cx="2562225" cy="15057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304A2B-3363-926C-DEE7-22F63E6B4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980" y="5173575"/>
            <a:ext cx="2345705" cy="1600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97D74-4487-12AF-3945-96994C6FE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53" y="5266348"/>
            <a:ext cx="2536039" cy="1352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8551C3-1FF2-828C-3887-551DC01DB5D8}"/>
              </a:ext>
            </a:extLst>
          </p:cNvPr>
          <p:cNvSpPr txBox="1"/>
          <p:nvPr/>
        </p:nvSpPr>
        <p:spPr>
          <a:xfrm>
            <a:off x="4567046" y="4501762"/>
            <a:ext cx="2847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OTHERS TOOLS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3DA79-2E26-6872-5BDC-4FD41D20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78" y="5107879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D9C279-8128-FF7D-04EE-23AF4A271189}"/>
              </a:ext>
            </a:extLst>
          </p:cNvPr>
          <p:cNvGrpSpPr/>
          <p:nvPr/>
        </p:nvGrpSpPr>
        <p:grpSpPr>
          <a:xfrm>
            <a:off x="0" y="-12439"/>
            <a:ext cx="4580744" cy="944380"/>
            <a:chOff x="7132821" y="2956810"/>
            <a:chExt cx="4580744" cy="9443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BEF65D-2143-9504-37A0-9CF7824F4C32}"/>
                </a:ext>
              </a:extLst>
            </p:cNvPr>
            <p:cNvSpPr/>
            <p:nvPr/>
          </p:nvSpPr>
          <p:spPr>
            <a:xfrm>
              <a:off x="7132821" y="2956810"/>
              <a:ext cx="1184223" cy="94438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4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7970F8-CB7F-0310-FD24-4501F701A55D}"/>
                </a:ext>
              </a:extLst>
            </p:cNvPr>
            <p:cNvSpPr txBox="1"/>
            <p:nvPr/>
          </p:nvSpPr>
          <p:spPr>
            <a:xfrm>
              <a:off x="8317044" y="3136612"/>
              <a:ext cx="3396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</a:rPr>
                <a:t>DEMONSTRATION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6DB35A1-1852-E6C6-C2EB-6BBADC03A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28BC2-6E40-8726-9FEF-BFA4DC6C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8" y="4839587"/>
            <a:ext cx="2076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9AD863-D43C-DBEB-C8F5-CECBA73FF86D}"/>
              </a:ext>
            </a:extLst>
          </p:cNvPr>
          <p:cNvGrpSpPr/>
          <p:nvPr/>
        </p:nvGrpSpPr>
        <p:grpSpPr>
          <a:xfrm>
            <a:off x="9198966" y="4223618"/>
            <a:ext cx="2276475" cy="2142564"/>
            <a:chOff x="263471" y="2932077"/>
            <a:chExt cx="2276475" cy="21425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D979FA-B37D-7BFA-FC9C-BD4E42BA4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71" y="2932077"/>
              <a:ext cx="2276475" cy="20097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DC9D97-ED32-CF33-CDA1-20159E17216B}"/>
                </a:ext>
              </a:extLst>
            </p:cNvPr>
            <p:cNvSpPr/>
            <p:nvPr/>
          </p:nvSpPr>
          <p:spPr>
            <a:xfrm>
              <a:off x="836908" y="4809062"/>
              <a:ext cx="1177872" cy="2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788521-2BF3-07CF-1DFC-1E928DA92D12}"/>
              </a:ext>
            </a:extLst>
          </p:cNvPr>
          <p:cNvGrpSpPr/>
          <p:nvPr/>
        </p:nvGrpSpPr>
        <p:grpSpPr>
          <a:xfrm>
            <a:off x="8243047" y="201706"/>
            <a:ext cx="3617259" cy="742674"/>
            <a:chOff x="8431968" y="1394005"/>
            <a:chExt cx="3585145" cy="9443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644E61-2411-45AD-456D-B12C107B583E}"/>
                </a:ext>
              </a:extLst>
            </p:cNvPr>
            <p:cNvSpPr/>
            <p:nvPr/>
          </p:nvSpPr>
          <p:spPr>
            <a:xfrm>
              <a:off x="8431968" y="1394005"/>
              <a:ext cx="1184223" cy="94438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0B0F0"/>
                  </a:solidFill>
                </a:rPr>
                <a:t>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698460-5BFC-4927-D439-372E7D16A531}"/>
                </a:ext>
              </a:extLst>
            </p:cNvPr>
            <p:cNvSpPr txBox="1"/>
            <p:nvPr/>
          </p:nvSpPr>
          <p:spPr>
            <a:xfrm>
              <a:off x="9616191" y="1573807"/>
              <a:ext cx="2400922" cy="743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</a:rPr>
                <a:t>CONCLUSION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2034DD2-F9DD-53FE-9135-A67019E6B92D}"/>
              </a:ext>
            </a:extLst>
          </p:cNvPr>
          <p:cNvGrpSpPr/>
          <p:nvPr/>
        </p:nvGrpSpPr>
        <p:grpSpPr>
          <a:xfrm>
            <a:off x="497541" y="1317812"/>
            <a:ext cx="7580808" cy="4535531"/>
            <a:chOff x="-89148" y="1041651"/>
            <a:chExt cx="4018155" cy="16131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318CB4-6E53-2A71-4A8C-CFF50EC7A2BC}"/>
                </a:ext>
              </a:extLst>
            </p:cNvPr>
            <p:cNvSpPr/>
            <p:nvPr/>
          </p:nvSpPr>
          <p:spPr>
            <a:xfrm>
              <a:off x="-39608" y="1041651"/>
              <a:ext cx="2946564" cy="595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PERSPECTIVES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1B5407-487B-C270-5DE8-681BF5C4B929}"/>
                </a:ext>
              </a:extLst>
            </p:cNvPr>
            <p:cNvSpPr txBox="1"/>
            <p:nvPr/>
          </p:nvSpPr>
          <p:spPr>
            <a:xfrm>
              <a:off x="-89148" y="1571174"/>
              <a:ext cx="3240523" cy="99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As perspective we </a:t>
              </a:r>
              <a:r>
                <a:rPr lang="en-US" sz="2400" dirty="0" err="1"/>
                <a:t>we</a:t>
              </a:r>
              <a:r>
                <a:rPr lang="en-US" sz="2400" dirty="0"/>
                <a:t> will implement: 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400" dirty="0"/>
                <a:t>A payment API to facilitate the transactions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400" dirty="0"/>
                <a:t>A </a:t>
              </a:r>
              <a:r>
                <a:rPr lang="en-US" sz="2400" dirty="0" err="1"/>
                <a:t>geolocalisation</a:t>
              </a:r>
              <a:r>
                <a:rPr lang="en-US" sz="2400" dirty="0"/>
                <a:t> API for tracking the location of collectors when they in service.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400" dirty="0"/>
                <a:t>Developing a mobile application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C13126-F996-699D-AFF7-167ADCB3FADC}"/>
                </a:ext>
              </a:extLst>
            </p:cNvPr>
            <p:cNvSpPr txBox="1"/>
            <p:nvPr/>
          </p:nvSpPr>
          <p:spPr>
            <a:xfrm>
              <a:off x="54431" y="2016635"/>
              <a:ext cx="3874576" cy="638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78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834030-2000-F502-4EBD-9F98CAD80E1A}"/>
              </a:ext>
            </a:extLst>
          </p:cNvPr>
          <p:cNvGrpSpPr/>
          <p:nvPr/>
        </p:nvGrpSpPr>
        <p:grpSpPr>
          <a:xfrm>
            <a:off x="8606855" y="0"/>
            <a:ext cx="3585145" cy="944380"/>
            <a:chOff x="8431968" y="1394005"/>
            <a:chExt cx="3585145" cy="9443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1ED502-244B-6B45-79EA-5742C0694DE3}"/>
                </a:ext>
              </a:extLst>
            </p:cNvPr>
            <p:cNvSpPr/>
            <p:nvPr/>
          </p:nvSpPr>
          <p:spPr>
            <a:xfrm>
              <a:off x="8431968" y="1394005"/>
              <a:ext cx="1184223" cy="94438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5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78F049-7A3A-F24A-3BF8-A3899A035881}"/>
                </a:ext>
              </a:extLst>
            </p:cNvPr>
            <p:cNvSpPr txBox="1"/>
            <p:nvPr/>
          </p:nvSpPr>
          <p:spPr>
            <a:xfrm>
              <a:off x="9616191" y="1573807"/>
              <a:ext cx="24009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</a:rPr>
                <a:t>CONCLUSION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0649617-0856-8E09-58F5-8922F792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46" y="764577"/>
            <a:ext cx="4333068" cy="50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8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85CA4-2AF7-C08B-16AE-2D9ACFBD6B39}"/>
              </a:ext>
            </a:extLst>
          </p:cNvPr>
          <p:cNvSpPr txBox="1"/>
          <p:nvPr/>
        </p:nvSpPr>
        <p:spPr>
          <a:xfrm>
            <a:off x="0" y="68580"/>
            <a:ext cx="78676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r>
              <a:rPr lang="fr-FR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INTRODUCTION</a:t>
            </a:r>
          </a:p>
          <a:p>
            <a:endParaRPr lang="fr-FR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AND PROBLEMATICS</a:t>
            </a:r>
          </a:p>
          <a:p>
            <a:endParaRPr lang="fr-FR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fr-FR" sz="3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endParaRPr lang="fr-FR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DEMOSTRATION</a:t>
            </a:r>
          </a:p>
          <a:p>
            <a:endParaRPr lang="fr-FR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fr-FR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CM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2FDC4-F88B-1897-EF6F-5D6A3627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09" y="3595255"/>
            <a:ext cx="3581175" cy="28055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EC660-4C56-EFD6-7471-D0FC79F32541}"/>
              </a:ext>
            </a:extLst>
          </p:cNvPr>
          <p:cNvSpPr/>
          <p:nvPr/>
        </p:nvSpPr>
        <p:spPr>
          <a:xfrm>
            <a:off x="320041" y="445750"/>
            <a:ext cx="822960" cy="66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5D216C-675E-BFAC-B8B9-09D732CA6B53}"/>
              </a:ext>
            </a:extLst>
          </p:cNvPr>
          <p:cNvSpPr/>
          <p:nvPr/>
        </p:nvSpPr>
        <p:spPr>
          <a:xfrm>
            <a:off x="320041" y="1485920"/>
            <a:ext cx="864182" cy="663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A7F28-A1DC-4E2F-E39F-A17AEACA25C5}"/>
              </a:ext>
            </a:extLst>
          </p:cNvPr>
          <p:cNvSpPr/>
          <p:nvPr/>
        </p:nvSpPr>
        <p:spPr>
          <a:xfrm>
            <a:off x="320041" y="2526090"/>
            <a:ext cx="941071" cy="663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F94D91-2496-97FC-3EC6-57C2D1D955C4}"/>
              </a:ext>
            </a:extLst>
          </p:cNvPr>
          <p:cNvSpPr/>
          <p:nvPr/>
        </p:nvSpPr>
        <p:spPr>
          <a:xfrm>
            <a:off x="382561" y="3429000"/>
            <a:ext cx="941071" cy="66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3DE7AE-72BC-0F80-EC65-B7EF071D590C}"/>
              </a:ext>
            </a:extLst>
          </p:cNvPr>
          <p:cNvSpPr/>
          <p:nvPr/>
        </p:nvSpPr>
        <p:spPr>
          <a:xfrm>
            <a:off x="382561" y="4331910"/>
            <a:ext cx="941071" cy="663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24157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35621C6-535C-4106-47D9-02623A5C0FE7}"/>
              </a:ext>
            </a:extLst>
          </p:cNvPr>
          <p:cNvGrpSpPr/>
          <p:nvPr/>
        </p:nvGrpSpPr>
        <p:grpSpPr>
          <a:xfrm>
            <a:off x="0" y="23767"/>
            <a:ext cx="4116709" cy="1077218"/>
            <a:chOff x="2813154" y="2956810"/>
            <a:chExt cx="4116709" cy="10772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B73C2B-23C1-5CFA-3888-52B6399892FE}"/>
                </a:ext>
              </a:extLst>
            </p:cNvPr>
            <p:cNvSpPr/>
            <p:nvPr/>
          </p:nvSpPr>
          <p:spPr>
            <a:xfrm>
              <a:off x="2813154" y="2956810"/>
              <a:ext cx="1184223" cy="9443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4D7D17-91F3-57AD-E0A4-88AF526B70B9}"/>
                </a:ext>
              </a:extLst>
            </p:cNvPr>
            <p:cNvSpPr txBox="1"/>
            <p:nvPr/>
          </p:nvSpPr>
          <p:spPr>
            <a:xfrm>
              <a:off x="4099220" y="2956810"/>
              <a:ext cx="283064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55A11"/>
                  </a:solidFill>
                </a:rPr>
                <a:t>CONTEXT &amp; PROBLEMATICS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A874D1-08EB-5789-19B7-C85A06777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420"/>
            <a:ext cx="12192000" cy="583181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A75542-82EF-3B68-FCD3-31E33C5C3448}"/>
              </a:ext>
            </a:extLst>
          </p:cNvPr>
          <p:cNvSpPr/>
          <p:nvPr/>
        </p:nvSpPr>
        <p:spPr>
          <a:xfrm>
            <a:off x="149902" y="1275874"/>
            <a:ext cx="9784498" cy="8037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COMPUTERISED PLATFORM FOR THE DAILY COLLECTION IN A MICROFINANCE</a:t>
            </a:r>
            <a:endParaRPr lang="fr-CM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2812FC-5E0E-1AAC-6B59-9E62CE1D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2254527"/>
            <a:ext cx="4271043" cy="20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9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0D5AF-B3FC-432B-E445-67B234778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4" y="284812"/>
            <a:ext cx="11542426" cy="63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9B6BE-DC47-750E-B9A7-DAEE039F1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3" y="281355"/>
            <a:ext cx="6668086" cy="6576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27DB6-7833-9339-C017-DB86C73BA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3" y="263770"/>
            <a:ext cx="5819334" cy="65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2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tect yourself (and your money) from ...">
            <a:extLst>
              <a:ext uri="{FF2B5EF4-FFF2-40B4-BE49-F238E27FC236}">
                <a16:creationId xmlns:a16="http://schemas.microsoft.com/office/drawing/2014/main" id="{129A9E49-28F9-8393-E00F-3C8BC9648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" y="126609"/>
            <a:ext cx="11816862" cy="66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9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1914AC-16AD-0228-8F79-658803B8360A}"/>
              </a:ext>
            </a:extLst>
          </p:cNvPr>
          <p:cNvGrpSpPr/>
          <p:nvPr/>
        </p:nvGrpSpPr>
        <p:grpSpPr>
          <a:xfrm>
            <a:off x="0" y="23767"/>
            <a:ext cx="4116709" cy="1077218"/>
            <a:chOff x="2813154" y="2956810"/>
            <a:chExt cx="4116709" cy="10772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A0330A-D0B8-6713-6DC8-2BC13EBEE3BF}"/>
                </a:ext>
              </a:extLst>
            </p:cNvPr>
            <p:cNvSpPr/>
            <p:nvPr/>
          </p:nvSpPr>
          <p:spPr>
            <a:xfrm>
              <a:off x="2813154" y="2956810"/>
              <a:ext cx="1184223" cy="9443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C0245B-57D3-D610-EAB5-A21E0943B3B0}"/>
                </a:ext>
              </a:extLst>
            </p:cNvPr>
            <p:cNvSpPr txBox="1"/>
            <p:nvPr/>
          </p:nvSpPr>
          <p:spPr>
            <a:xfrm>
              <a:off x="4099220" y="2956810"/>
              <a:ext cx="283064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55A11"/>
                  </a:solidFill>
                </a:rPr>
                <a:t>CONTEXT &amp; PROBLEMATICS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A1705A5-C4B1-8865-FC23-D8142A62FA74}"/>
              </a:ext>
            </a:extLst>
          </p:cNvPr>
          <p:cNvSpPr/>
          <p:nvPr/>
        </p:nvSpPr>
        <p:spPr>
          <a:xfrm>
            <a:off x="5418367" y="505695"/>
            <a:ext cx="3467725" cy="59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PROBLEMATICS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B5A24-FEF7-9F7D-72D2-610073FC359F}"/>
              </a:ext>
            </a:extLst>
          </p:cNvPr>
          <p:cNvSpPr txBox="1"/>
          <p:nvPr/>
        </p:nvSpPr>
        <p:spPr>
          <a:xfrm>
            <a:off x="2718344" y="1366897"/>
            <a:ext cx="88677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FACILITATE THE TRANSACTION PROCESS BETWEEN CONTRIBUTORS AND COLLECTORS IN A SECURED AND EFFICIENT WAY.</a:t>
            </a:r>
            <a:endParaRPr lang="fr-CM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0C8457-8042-ADA2-F91E-0B60B7B1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3" y="3913094"/>
            <a:ext cx="2664321" cy="2705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638EC8-E77C-F1CB-3AF8-750E8BF68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3" y="1479055"/>
            <a:ext cx="2514361" cy="2434039"/>
          </a:xfrm>
          <a:prstGeom prst="rect">
            <a:avLst/>
          </a:prstGeom>
        </p:spPr>
      </p:pic>
      <p:pic>
        <p:nvPicPr>
          <p:cNvPr id="1026" name="Picture 2" descr="CamCCUL, Cameroon’s biggest network of microfinance institutions splits">
            <a:extLst>
              <a:ext uri="{FF2B5EF4-FFF2-40B4-BE49-F238E27FC236}">
                <a16:creationId xmlns:a16="http://schemas.microsoft.com/office/drawing/2014/main" id="{9B9BF0C2-29BA-DCAA-0D99-8C68DA33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53" y="3429000"/>
            <a:ext cx="3038622" cy="30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meroon : microfinance institutions’ balance sheet stood at CFA445 billion in 2017">
            <a:extLst>
              <a:ext uri="{FF2B5EF4-FFF2-40B4-BE49-F238E27FC236}">
                <a16:creationId xmlns:a16="http://schemas.microsoft.com/office/drawing/2014/main" id="{F686E58A-F188-98C8-44C6-48CCDD50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792" y="3386436"/>
            <a:ext cx="2874499" cy="30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finance: What It Is &amp; How It Works | World Vision Canada">
            <a:extLst>
              <a:ext uri="{FF2B5EF4-FFF2-40B4-BE49-F238E27FC236}">
                <a16:creationId xmlns:a16="http://schemas.microsoft.com/office/drawing/2014/main" id="{B1CC4843-D123-C42B-69AA-93CD48E00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92" y="3386437"/>
            <a:ext cx="2705100" cy="30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4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917911-E6FA-197B-E5FE-F1090F5F2BE6}"/>
              </a:ext>
            </a:extLst>
          </p:cNvPr>
          <p:cNvGrpSpPr/>
          <p:nvPr/>
        </p:nvGrpSpPr>
        <p:grpSpPr>
          <a:xfrm>
            <a:off x="0" y="23767"/>
            <a:ext cx="5190978" cy="1569660"/>
            <a:chOff x="2813154" y="2956810"/>
            <a:chExt cx="4116709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E3B49B-3FFB-5930-DA8A-8A9F6D17AAAE}"/>
                </a:ext>
              </a:extLst>
            </p:cNvPr>
            <p:cNvSpPr/>
            <p:nvPr/>
          </p:nvSpPr>
          <p:spPr>
            <a:xfrm>
              <a:off x="2813154" y="2956810"/>
              <a:ext cx="1184223" cy="9443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4535CB-A525-003D-5009-A4B27D3B388D}"/>
                </a:ext>
              </a:extLst>
            </p:cNvPr>
            <p:cNvSpPr txBox="1"/>
            <p:nvPr/>
          </p:nvSpPr>
          <p:spPr>
            <a:xfrm>
              <a:off x="4099220" y="2956810"/>
              <a:ext cx="283064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55A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 &amp; PROBLEMATICS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1CDB14B-0DC3-704D-83B2-B0911107823B}"/>
              </a:ext>
            </a:extLst>
          </p:cNvPr>
          <p:cNvSpPr/>
          <p:nvPr/>
        </p:nvSpPr>
        <p:spPr>
          <a:xfrm>
            <a:off x="6000750" y="228954"/>
            <a:ext cx="3467725" cy="59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32EEBA-6977-1AE4-DC0A-2077B5324D49}"/>
              </a:ext>
            </a:extLst>
          </p:cNvPr>
          <p:cNvGrpSpPr/>
          <p:nvPr/>
        </p:nvGrpSpPr>
        <p:grpSpPr>
          <a:xfrm>
            <a:off x="296246" y="1866289"/>
            <a:ext cx="1875453" cy="1562712"/>
            <a:chOff x="263471" y="2932077"/>
            <a:chExt cx="2276475" cy="2142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F143DB-78C8-0082-5E9E-642F5AEF1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71" y="2932077"/>
              <a:ext cx="2276475" cy="20097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F50997-7261-7E0E-3950-8526B6C11650}"/>
                </a:ext>
              </a:extLst>
            </p:cNvPr>
            <p:cNvSpPr/>
            <p:nvPr/>
          </p:nvSpPr>
          <p:spPr>
            <a:xfrm>
              <a:off x="836908" y="4809062"/>
              <a:ext cx="1177872" cy="2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8A8949C-8F06-B9D5-CF65-B631E0779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4" y="1580947"/>
            <a:ext cx="4730792" cy="2434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FF5D6-FA89-D101-9E3F-EC8D1A6EE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57" y="3822894"/>
            <a:ext cx="3065932" cy="3241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1CA80-DB36-9511-A518-5A510F9BD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11" y="3598903"/>
            <a:ext cx="3241943" cy="32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1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DBFFA1-860E-1FF0-2F93-33F97830A0D3}"/>
              </a:ext>
            </a:extLst>
          </p:cNvPr>
          <p:cNvGrpSpPr/>
          <p:nvPr/>
        </p:nvGrpSpPr>
        <p:grpSpPr>
          <a:xfrm>
            <a:off x="0" y="0"/>
            <a:ext cx="4204741" cy="944380"/>
            <a:chOff x="4911777" y="2956810"/>
            <a:chExt cx="4204741" cy="9443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ACD908-70B3-73DB-26BA-4F9E64E26D4C}"/>
                </a:ext>
              </a:extLst>
            </p:cNvPr>
            <p:cNvSpPr/>
            <p:nvPr/>
          </p:nvSpPr>
          <p:spPr>
            <a:xfrm>
              <a:off x="4911777" y="2956810"/>
              <a:ext cx="1184223" cy="9443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653F73-3466-EAF4-4574-E6B8E3B7D49F}"/>
                </a:ext>
              </a:extLst>
            </p:cNvPr>
            <p:cNvSpPr txBox="1"/>
            <p:nvPr/>
          </p:nvSpPr>
          <p:spPr>
            <a:xfrm>
              <a:off x="6096000" y="3137368"/>
              <a:ext cx="3020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AD47"/>
                  </a:solidFill>
                </a:rPr>
                <a:t>METHODOLOGY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B3BED5-B5BC-7383-657A-37047804C5B6}"/>
              </a:ext>
            </a:extLst>
          </p:cNvPr>
          <p:cNvGrpSpPr/>
          <p:nvPr/>
        </p:nvGrpSpPr>
        <p:grpSpPr>
          <a:xfrm>
            <a:off x="4047510" y="29442"/>
            <a:ext cx="3786406" cy="3739748"/>
            <a:chOff x="4047510" y="27914"/>
            <a:chExt cx="3786406" cy="3741276"/>
          </a:xfrm>
          <a:solidFill>
            <a:schemeClr val="accent4">
              <a:lumMod val="5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7FA0C0D-B7CF-38B6-BB09-8BE28E70CF0B}"/>
                </a:ext>
              </a:extLst>
            </p:cNvPr>
            <p:cNvGrpSpPr/>
            <p:nvPr/>
          </p:nvGrpSpPr>
          <p:grpSpPr>
            <a:xfrm>
              <a:off x="4047510" y="212139"/>
              <a:ext cx="3786406" cy="3557051"/>
              <a:chOff x="4586991" y="139913"/>
              <a:chExt cx="3786406" cy="3557051"/>
            </a:xfrm>
            <a:grpFill/>
          </p:grpSpPr>
          <p:sp>
            <p:nvSpPr>
              <p:cNvPr id="8" name="Diagonal Stripe 7">
                <a:extLst>
                  <a:ext uri="{FF2B5EF4-FFF2-40B4-BE49-F238E27FC236}">
                    <a16:creationId xmlns:a16="http://schemas.microsoft.com/office/drawing/2014/main" id="{99C8D789-3774-483C-CE3C-821534DE8B13}"/>
                  </a:ext>
                </a:extLst>
              </p:cNvPr>
              <p:cNvSpPr/>
              <p:nvPr/>
            </p:nvSpPr>
            <p:spPr>
              <a:xfrm rot="19696305" flipH="1">
                <a:off x="6484556" y="139913"/>
                <a:ext cx="1030536" cy="3557051"/>
              </a:xfrm>
              <a:prstGeom prst="diagStrip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E865DBA-D69E-F5D2-2C1B-5D91397BD342}"/>
                  </a:ext>
                </a:extLst>
              </p:cNvPr>
              <p:cNvSpPr/>
              <p:nvPr/>
            </p:nvSpPr>
            <p:spPr>
              <a:xfrm>
                <a:off x="4586991" y="699971"/>
                <a:ext cx="3420226" cy="67455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Capture functional needs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2FB3139-9B04-D8A3-54D4-DBFFFAB6FD2E}"/>
                  </a:ext>
                </a:extLst>
              </p:cNvPr>
              <p:cNvSpPr/>
              <p:nvPr/>
            </p:nvSpPr>
            <p:spPr>
              <a:xfrm>
                <a:off x="6019941" y="1724882"/>
                <a:ext cx="2353456" cy="67455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Analysis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8EBF7-44DD-FCE0-6719-DB934B306D0C}"/>
                </a:ext>
              </a:extLst>
            </p:cNvPr>
            <p:cNvSpPr txBox="1"/>
            <p:nvPr/>
          </p:nvSpPr>
          <p:spPr>
            <a:xfrm>
              <a:off x="4198447" y="27914"/>
              <a:ext cx="256402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Functional branch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437C98-76E5-DBE0-802B-015CAB17B64C}"/>
              </a:ext>
            </a:extLst>
          </p:cNvPr>
          <p:cNvGrpSpPr/>
          <p:nvPr/>
        </p:nvGrpSpPr>
        <p:grpSpPr>
          <a:xfrm>
            <a:off x="8401754" y="29442"/>
            <a:ext cx="4080350" cy="3789309"/>
            <a:chOff x="8401754" y="29442"/>
            <a:chExt cx="4080350" cy="3789309"/>
          </a:xfrm>
          <a:solidFill>
            <a:schemeClr val="accent2">
              <a:lumMod val="5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7C9F9C-3529-34B0-2FEC-F1A846C2BEB5}"/>
                </a:ext>
              </a:extLst>
            </p:cNvPr>
            <p:cNvGrpSpPr/>
            <p:nvPr/>
          </p:nvGrpSpPr>
          <p:grpSpPr>
            <a:xfrm>
              <a:off x="8401754" y="269120"/>
              <a:ext cx="3790246" cy="3549631"/>
              <a:chOff x="8401754" y="269120"/>
              <a:chExt cx="3790246" cy="3549631"/>
            </a:xfrm>
            <a:grpFill/>
          </p:grpSpPr>
          <p:sp>
            <p:nvSpPr>
              <p:cNvPr id="14" name="Diagonal Stripe 13">
                <a:extLst>
                  <a:ext uri="{FF2B5EF4-FFF2-40B4-BE49-F238E27FC236}">
                    <a16:creationId xmlns:a16="http://schemas.microsoft.com/office/drawing/2014/main" id="{60592CAE-886D-3174-4480-300862B7A25E}"/>
                  </a:ext>
                </a:extLst>
              </p:cNvPr>
              <p:cNvSpPr/>
              <p:nvPr/>
            </p:nvSpPr>
            <p:spPr>
              <a:xfrm rot="1753800">
                <a:off x="9358182" y="269120"/>
                <a:ext cx="1030536" cy="3549631"/>
              </a:xfrm>
              <a:prstGeom prst="diagStrip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445A7EA-6A8F-1EC1-6B94-61BBECCC4441}"/>
                  </a:ext>
                </a:extLst>
              </p:cNvPr>
              <p:cNvSpPr/>
              <p:nvPr/>
            </p:nvSpPr>
            <p:spPr>
              <a:xfrm>
                <a:off x="8771774" y="770967"/>
                <a:ext cx="3420226" cy="67455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Capture technical needs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FB57BD8B-2563-BE08-0316-9F96A215644F}"/>
                  </a:ext>
                </a:extLst>
              </p:cNvPr>
              <p:cNvSpPr/>
              <p:nvPr/>
            </p:nvSpPr>
            <p:spPr>
              <a:xfrm>
                <a:off x="8401754" y="1818179"/>
                <a:ext cx="2353456" cy="67455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Generic design</a:t>
                </a:r>
              </a:p>
            </p:txBody>
          </p:sp>
          <p:sp>
            <p:nvSpPr>
              <p:cNvPr id="17" name="Arrow: Notched Right 16">
                <a:extLst>
                  <a:ext uri="{FF2B5EF4-FFF2-40B4-BE49-F238E27FC236}">
                    <a16:creationId xmlns:a16="http://schemas.microsoft.com/office/drawing/2014/main" id="{27BB0335-D289-F845-A0E1-0B2DA77626D2}"/>
                  </a:ext>
                </a:extLst>
              </p:cNvPr>
              <p:cNvSpPr/>
              <p:nvPr/>
            </p:nvSpPr>
            <p:spPr>
              <a:xfrm rot="2561435">
                <a:off x="10462981" y="2531387"/>
                <a:ext cx="723888" cy="227122"/>
              </a:xfrm>
              <a:prstGeom prst="notchedRight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6B84A7-C199-F80B-0E06-8FEB4DB6EFC1}"/>
                  </a:ext>
                </a:extLst>
              </p:cNvPr>
              <p:cNvSpPr/>
              <p:nvPr/>
            </p:nvSpPr>
            <p:spPr>
              <a:xfrm>
                <a:off x="10286528" y="2797539"/>
                <a:ext cx="1655322" cy="59529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Prototype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034B8C-05CB-776C-E320-2A05497237BC}"/>
                </a:ext>
              </a:extLst>
            </p:cNvPr>
            <p:cNvSpPr txBox="1"/>
            <p:nvPr/>
          </p:nvSpPr>
          <p:spPr>
            <a:xfrm>
              <a:off x="9897455" y="29442"/>
              <a:ext cx="2584649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Technical branch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649531-D2B6-F3EA-8C11-EAC11DA25A5F}"/>
              </a:ext>
            </a:extLst>
          </p:cNvPr>
          <p:cNvGrpSpPr/>
          <p:nvPr/>
        </p:nvGrpSpPr>
        <p:grpSpPr>
          <a:xfrm>
            <a:off x="6629452" y="2965348"/>
            <a:ext cx="5381035" cy="3879985"/>
            <a:chOff x="6629452" y="2965348"/>
            <a:chExt cx="5381035" cy="3879985"/>
          </a:xfrm>
          <a:solidFill>
            <a:schemeClr val="accent6">
              <a:lumMod val="75000"/>
            </a:schemeClr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39EC79C-DD76-1AB5-78A7-643B850F3048}"/>
                </a:ext>
              </a:extLst>
            </p:cNvPr>
            <p:cNvGrpSpPr/>
            <p:nvPr/>
          </p:nvGrpSpPr>
          <p:grpSpPr>
            <a:xfrm>
              <a:off x="6629452" y="2965348"/>
              <a:ext cx="3103263" cy="3735256"/>
              <a:chOff x="6629452" y="2965348"/>
              <a:chExt cx="3103263" cy="3735256"/>
            </a:xfrm>
            <a:grpFill/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4D5F746-406F-1A8C-D005-007B41C74A29}"/>
                  </a:ext>
                </a:extLst>
              </p:cNvPr>
              <p:cNvSpPr/>
              <p:nvPr/>
            </p:nvSpPr>
            <p:spPr>
              <a:xfrm>
                <a:off x="7941243" y="2965348"/>
                <a:ext cx="479685" cy="373525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F7EFB4F2-D02E-94F7-7BC7-90DE8D0440EC}"/>
                  </a:ext>
                </a:extLst>
              </p:cNvPr>
              <p:cNvSpPr/>
              <p:nvPr/>
            </p:nvSpPr>
            <p:spPr>
              <a:xfrm>
                <a:off x="6629452" y="3159150"/>
                <a:ext cx="3103263" cy="67455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Preliminary design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6550F39F-468C-1A8C-851F-1B28C3E0B232}"/>
                  </a:ext>
                </a:extLst>
              </p:cNvPr>
              <p:cNvSpPr/>
              <p:nvPr/>
            </p:nvSpPr>
            <p:spPr>
              <a:xfrm>
                <a:off x="6857131" y="4058429"/>
                <a:ext cx="2786301" cy="67455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Detailed design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ED6FB25-2A96-61C4-3067-40C08A45E709}"/>
                  </a:ext>
                </a:extLst>
              </p:cNvPr>
              <p:cNvSpPr/>
              <p:nvPr/>
            </p:nvSpPr>
            <p:spPr>
              <a:xfrm>
                <a:off x="6792181" y="4915744"/>
                <a:ext cx="2786301" cy="67455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Coding and test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64D4870-58CD-1996-FB28-A39BBCBB73FB}"/>
                  </a:ext>
                </a:extLst>
              </p:cNvPr>
              <p:cNvSpPr/>
              <p:nvPr/>
            </p:nvSpPr>
            <p:spPr>
              <a:xfrm>
                <a:off x="7055421" y="5804359"/>
                <a:ext cx="2251327" cy="67455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Recipe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12C9C9-7DD7-1503-5709-47921DFE0765}"/>
                </a:ext>
              </a:extLst>
            </p:cNvPr>
            <p:cNvSpPr txBox="1"/>
            <p:nvPr/>
          </p:nvSpPr>
          <p:spPr>
            <a:xfrm>
              <a:off x="9377826" y="6383668"/>
              <a:ext cx="26326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Realization branch</a:t>
              </a:r>
            </a:p>
          </p:txBody>
        </p:sp>
      </p:grpSp>
      <p:sp>
        <p:nvSpPr>
          <p:cNvPr id="27" name="Cross 26">
            <a:extLst>
              <a:ext uri="{FF2B5EF4-FFF2-40B4-BE49-F238E27FC236}">
                <a16:creationId xmlns:a16="http://schemas.microsoft.com/office/drawing/2014/main" id="{1C56C5D1-C686-AE40-7BD3-BD5A997AC620}"/>
              </a:ext>
            </a:extLst>
          </p:cNvPr>
          <p:cNvSpPr/>
          <p:nvPr/>
        </p:nvSpPr>
        <p:spPr>
          <a:xfrm>
            <a:off x="5305223" y="3844372"/>
            <a:ext cx="759101" cy="826524"/>
          </a:xfrm>
          <a:prstGeom prst="pl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E54367-1B45-3D01-E4B6-68EAD634E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47" y="3277585"/>
            <a:ext cx="3551029" cy="25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6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3254</TotalTime>
  <Words>184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WIRBA JORDAN WIRBA</dc:creator>
  <cp:lastModifiedBy>wirba jordan</cp:lastModifiedBy>
  <cp:revision>39</cp:revision>
  <dcterms:created xsi:type="dcterms:W3CDTF">2024-08-22T08:19:32Z</dcterms:created>
  <dcterms:modified xsi:type="dcterms:W3CDTF">2025-06-22T17:38:49Z</dcterms:modified>
</cp:coreProperties>
</file>